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media/image9.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6" r:id="rId4"/>
    <p:sldId id="264" r:id="rId5"/>
    <p:sldId id="267" r:id="rId6"/>
    <p:sldId id="265" r:id="rId7"/>
    <p:sldId id="268" r:id="rId8"/>
    <p:sldId id="257" r:id="rId9"/>
    <p:sldId id="269" r:id="rId10"/>
    <p:sldId id="270" r:id="rId11"/>
    <p:sldId id="271" r:id="rId12"/>
    <p:sldId id="259" r:id="rId13"/>
    <p:sldId id="25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81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888F79-BADA-46B4-A968-15D9997372A5}"/>
              </a:ext>
            </a:extLst>
          </p:cNvPr>
          <p:cNvSpPr>
            <a:spLocks noGrp="1"/>
          </p:cNvSpPr>
          <p:nvPr>
            <p:ph type="ctrTitle"/>
          </p:nvPr>
        </p:nvSpPr>
        <p:spPr>
          <a:xfrm>
            <a:off x="1819275" y="-20637"/>
            <a:ext cx="9144000" cy="2387600"/>
          </a:xfrm>
          <a:effectLst>
            <a:outerShdw blurRad="63500" sx="102000" sy="102000" algn="ctr" rotWithShape="0">
              <a:schemeClr val="bg1">
                <a:alpha val="40000"/>
              </a:schemeClr>
            </a:outerShdw>
          </a:effectLst>
        </p:spPr>
        <p:txBody>
          <a:bodyPr anchor="b">
            <a:normAutofit/>
          </a:bodyPr>
          <a:lstStyle>
            <a:lvl1pPr algn="ctr">
              <a:defRPr sz="8800" b="1">
                <a:solidFill>
                  <a:schemeClr val="accent1">
                    <a:lumMod val="50000"/>
                  </a:schemeClr>
                </a:solidFill>
              </a:defRPr>
            </a:lvl1pPr>
          </a:lstStyle>
          <a:p>
            <a:r>
              <a:rPr lang="ru-RU" dirty="0"/>
              <a:t>Образец заголовка</a:t>
            </a:r>
          </a:p>
        </p:txBody>
      </p:sp>
    </p:spTree>
    <p:extLst>
      <p:ext uri="{BB962C8B-B14F-4D97-AF65-F5344CB8AC3E}">
        <p14:creationId xmlns:p14="http://schemas.microsoft.com/office/powerpoint/2010/main" val="852281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48658B-B4E2-482B-8B8B-7324DE481DF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9051CEB4-5605-4F92-9B39-CB24A4B773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1997CBB-1B91-4A15-AB3D-B99495A48E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B8A17F6-3A9C-46A3-ADD6-4D94F4D82798}"/>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6" name="Нижний колонтитул 5">
            <a:extLst>
              <a:ext uri="{FF2B5EF4-FFF2-40B4-BE49-F238E27FC236}">
                <a16:creationId xmlns:a16="http://schemas.microsoft.com/office/drawing/2014/main" id="{9A9345B5-5EAF-42DE-A2AE-77B2CF018DA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76F348E-F5AA-4869-9451-E32AB17EE16D}"/>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350432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CFD875-0AEE-48C8-AF93-04F62420D6E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9A74A7F0-D2CF-4EE6-AA96-C9B2DCC9FC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8A0937D-0D34-4F54-A68B-86FF73BDD1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7C7D14E-FFF7-4FDA-84CA-8AD99BEC2C10}"/>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6" name="Нижний колонтитул 5">
            <a:extLst>
              <a:ext uri="{FF2B5EF4-FFF2-40B4-BE49-F238E27FC236}">
                <a16:creationId xmlns:a16="http://schemas.microsoft.com/office/drawing/2014/main" id="{95BA7F38-055A-479F-B363-322BC4274A0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FF837BF-5B89-4A07-9051-AF79A0093960}"/>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2794270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E6E698-ED68-4291-9A9D-11C65CD952F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D4B61F3-BBAE-4206-A2FB-5123BE17373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C688D3A-0F9F-4184-932E-C1E106BED236}"/>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5" name="Нижний колонтитул 4">
            <a:extLst>
              <a:ext uri="{FF2B5EF4-FFF2-40B4-BE49-F238E27FC236}">
                <a16:creationId xmlns:a16="http://schemas.microsoft.com/office/drawing/2014/main" id="{21D58B42-401B-4A20-9BD7-963E19236EB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C650D4C-313F-4FF2-886F-C0CB92F6BDE2}"/>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75362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5DF0037-B7C1-49FC-BAD8-CD7CC17B294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006A6EE-020A-4A09-9F78-75AE900B671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FB1830E-D7C5-415D-B455-CF136FC265BC}"/>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5" name="Нижний колонтитул 4">
            <a:extLst>
              <a:ext uri="{FF2B5EF4-FFF2-40B4-BE49-F238E27FC236}">
                <a16:creationId xmlns:a16="http://schemas.microsoft.com/office/drawing/2014/main" id="{69747B37-677C-4490-B78D-BEFCA0E7B5D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8494392-AE2C-497A-A194-0877E5293794}"/>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45274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4E534-41C5-4E76-BE4A-960384F7AD4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3B82096-7AF9-4EEA-86A1-D9D7A442316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C4570D4-2AEB-45FC-9D6E-A27F5AE8409D}"/>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5" name="Нижний колонтитул 4">
            <a:extLst>
              <a:ext uri="{FF2B5EF4-FFF2-40B4-BE49-F238E27FC236}">
                <a16:creationId xmlns:a16="http://schemas.microsoft.com/office/drawing/2014/main" id="{446ED3C1-437B-47DF-9BE0-5E373E4A459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642586B-D902-414F-A2D9-5B3C948A80B6}"/>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184739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4E534-41C5-4E76-BE4A-960384F7AD4E}"/>
              </a:ext>
            </a:extLst>
          </p:cNvPr>
          <p:cNvSpPr>
            <a:spLocks noGrp="1"/>
          </p:cNvSpPr>
          <p:nvPr>
            <p:ph type="title"/>
          </p:nvPr>
        </p:nvSpPr>
        <p:spPr>
          <a:xfrm>
            <a:off x="3062514" y="365125"/>
            <a:ext cx="8291286" cy="1325563"/>
          </a:xfrm>
        </p:spPr>
        <p:txBody>
          <a:bodyPr/>
          <a:lstStyle>
            <a:lvl1pPr>
              <a:defRPr b="1">
                <a:solidFill>
                  <a:schemeClr val="accent1">
                    <a:lumMod val="50000"/>
                  </a:schemeClr>
                </a:solidFill>
              </a:defRPr>
            </a:lvl1pPr>
          </a:lstStyle>
          <a:p>
            <a:r>
              <a:rPr lang="ru-RU" dirty="0"/>
              <a:t>Образец заголовка</a:t>
            </a:r>
          </a:p>
        </p:txBody>
      </p:sp>
      <p:sp>
        <p:nvSpPr>
          <p:cNvPr id="3" name="Объект 2">
            <a:extLst>
              <a:ext uri="{FF2B5EF4-FFF2-40B4-BE49-F238E27FC236}">
                <a16:creationId xmlns:a16="http://schemas.microsoft.com/office/drawing/2014/main" id="{E3B82096-7AF9-4EEA-86A1-D9D7A4423163}"/>
              </a:ext>
            </a:extLst>
          </p:cNvPr>
          <p:cNvSpPr>
            <a:spLocks noGrp="1"/>
          </p:cNvSpPr>
          <p:nvPr>
            <p:ph idx="1"/>
          </p:nvPr>
        </p:nvSpPr>
        <p:spPr>
          <a:xfrm>
            <a:off x="3062514" y="1825625"/>
            <a:ext cx="8291286"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pic>
        <p:nvPicPr>
          <p:cNvPr id="8" name="Рисунок 7" descr="Изображение выглядит как дерево, трава, внешний, растение&#10;&#10;Автоматически созданное описание">
            <a:extLst>
              <a:ext uri="{FF2B5EF4-FFF2-40B4-BE49-F238E27FC236}">
                <a16:creationId xmlns:a16="http://schemas.microsoft.com/office/drawing/2014/main" id="{54CA516A-9D99-4664-BAF0-E71369B51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893888" cy="6858000"/>
          </a:xfrm>
          <a:prstGeom prst="rect">
            <a:avLst/>
          </a:prstGeom>
        </p:spPr>
      </p:pic>
    </p:spTree>
    <p:extLst>
      <p:ext uri="{BB962C8B-B14F-4D97-AF65-F5344CB8AC3E}">
        <p14:creationId xmlns:p14="http://schemas.microsoft.com/office/powerpoint/2010/main" val="58613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5" name="Рисунок 4" descr="Изображение выглядит как дерево, внешний, природа&#10;&#10;Автоматически созданное описание">
            <a:extLst>
              <a:ext uri="{FF2B5EF4-FFF2-40B4-BE49-F238E27FC236}">
                <a16:creationId xmlns:a16="http://schemas.microsoft.com/office/drawing/2014/main" id="{A3D5038D-2D34-4FA1-BDC9-2DC604D7D8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04950" y="0"/>
            <a:ext cx="5954499" cy="6858000"/>
          </a:xfrm>
          <a:prstGeom prst="rect">
            <a:avLst/>
          </a:prstGeom>
        </p:spPr>
      </p:pic>
    </p:spTree>
    <p:extLst>
      <p:ext uri="{BB962C8B-B14F-4D97-AF65-F5344CB8AC3E}">
        <p14:creationId xmlns:p14="http://schemas.microsoft.com/office/powerpoint/2010/main" val="326789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4E534-41C5-4E76-BE4A-960384F7AD4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3B82096-7AF9-4EEA-86A1-D9D7A442316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C4570D4-2AEB-45FC-9D6E-A27F5AE8409D}"/>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5" name="Нижний колонтитул 4">
            <a:extLst>
              <a:ext uri="{FF2B5EF4-FFF2-40B4-BE49-F238E27FC236}">
                <a16:creationId xmlns:a16="http://schemas.microsoft.com/office/drawing/2014/main" id="{446ED3C1-437B-47DF-9BE0-5E373E4A459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642586B-D902-414F-A2D9-5B3C948A80B6}"/>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85087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146F65-E40D-4E2E-9840-32E8BDC5A19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5F8BDC0-FBE5-4A6C-9D74-E2E4C89DEC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CD603F2-89F9-45A8-A7E7-B89970814E59}"/>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5" name="Нижний колонтитул 4">
            <a:extLst>
              <a:ext uri="{FF2B5EF4-FFF2-40B4-BE49-F238E27FC236}">
                <a16:creationId xmlns:a16="http://schemas.microsoft.com/office/drawing/2014/main" id="{A3077CD5-7336-45F8-BBAB-82F76BC7AFA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CE30CB2-BF9F-41FB-B2C6-F3AA6A7DE6C5}"/>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305544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FCDDD9-ABF0-4DC9-928F-61E7FAF8F49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446102F-922E-41F0-AE93-C5EF8D8ACDC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8DEFA72-20A0-44BD-9EE0-F73A620312A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C7C8A66-3016-4360-B5FF-A4844E537F35}"/>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6" name="Нижний колонтитул 5">
            <a:extLst>
              <a:ext uri="{FF2B5EF4-FFF2-40B4-BE49-F238E27FC236}">
                <a16:creationId xmlns:a16="http://schemas.microsoft.com/office/drawing/2014/main" id="{B638B945-4DC8-4634-8BF2-8E2EB6090C8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1271EF5-402F-433F-ACBF-CE2499EF1F80}"/>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6324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728B93-ED70-44A2-B329-F305CE37A31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F18EC2BC-AB31-4AA0-941B-F63D3203AE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2557C03-6949-4B43-88E2-49B50F52DE4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D5F4B15-8201-4F09-B138-99CB0A73BC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EBDFA61-DF01-4A6B-A64D-6A6A062100C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698316A7-11EE-4EB1-9267-121BBC2C392A}"/>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8" name="Нижний колонтитул 7">
            <a:extLst>
              <a:ext uri="{FF2B5EF4-FFF2-40B4-BE49-F238E27FC236}">
                <a16:creationId xmlns:a16="http://schemas.microsoft.com/office/drawing/2014/main" id="{A7A6A1D8-00D7-4BD6-8B8A-20256B0CEFE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FA1ED72-814B-4160-9AB0-EF8BAA6BF204}"/>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362871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5ED386-72FA-4E4D-A11F-39B6560CBF0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F544B33-E8C4-4807-917E-9231CD250260}"/>
              </a:ext>
            </a:extLst>
          </p:cNvPr>
          <p:cNvSpPr>
            <a:spLocks noGrp="1"/>
          </p:cNvSpPr>
          <p:nvPr>
            <p:ph type="dt" sz="half" idx="10"/>
          </p:nvPr>
        </p:nvSpPr>
        <p:spPr/>
        <p:txBody>
          <a:bodyPr/>
          <a:lstStyle/>
          <a:p>
            <a:fld id="{25225256-EB4B-4638-A26A-2DFE18B0AEEE}" type="datetimeFigureOut">
              <a:rPr lang="ru-RU" smtClean="0"/>
              <a:t>10.01.2023</a:t>
            </a:fld>
            <a:endParaRPr lang="ru-RU"/>
          </a:p>
        </p:txBody>
      </p:sp>
      <p:sp>
        <p:nvSpPr>
          <p:cNvPr id="4" name="Нижний колонтитул 3">
            <a:extLst>
              <a:ext uri="{FF2B5EF4-FFF2-40B4-BE49-F238E27FC236}">
                <a16:creationId xmlns:a16="http://schemas.microsoft.com/office/drawing/2014/main" id="{3DF5DF59-9436-4A75-A495-3D18A6322BF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76BC6D7-0407-48A5-A406-C4D36802E047}"/>
              </a:ext>
            </a:extLst>
          </p:cNvPr>
          <p:cNvSpPr>
            <a:spLocks noGrp="1"/>
          </p:cNvSpPr>
          <p:nvPr>
            <p:ph type="sldNum" sz="quarter" idx="12"/>
          </p:nvPr>
        </p:nvSpPr>
        <p:spPr/>
        <p:txBody>
          <a:bodyPr/>
          <a:lstStyle/>
          <a:p>
            <a:fld id="{1384A817-2A67-4288-9E7B-92C4DDD59B14}" type="slidenum">
              <a:rPr lang="ru-RU" smtClean="0"/>
              <a:t>‹#›</a:t>
            </a:fld>
            <a:endParaRPr lang="ru-RU"/>
          </a:p>
        </p:txBody>
      </p:sp>
    </p:spTree>
    <p:extLst>
      <p:ext uri="{BB962C8B-B14F-4D97-AF65-F5344CB8AC3E}">
        <p14:creationId xmlns:p14="http://schemas.microsoft.com/office/powerpoint/2010/main" val="100399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presentation-creation.ru/"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4552CB-2298-46D9-B8AB-F4B8A098E2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3F9A7F4-9853-47B5-9218-C213935305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27F95EA-B546-40E5-955E-973EA04C53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225256-EB4B-4638-A26A-2DFE18B0AEEE}" type="datetimeFigureOut">
              <a:rPr lang="ru-RU" smtClean="0"/>
              <a:t>10.01.2023</a:t>
            </a:fld>
            <a:endParaRPr lang="ru-RU"/>
          </a:p>
        </p:txBody>
      </p:sp>
      <p:sp>
        <p:nvSpPr>
          <p:cNvPr id="5" name="Нижний колонтитул 4">
            <a:extLst>
              <a:ext uri="{FF2B5EF4-FFF2-40B4-BE49-F238E27FC236}">
                <a16:creationId xmlns:a16="http://schemas.microsoft.com/office/drawing/2014/main" id="{6FFFF830-B83E-470D-9903-33FD1DB39D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4C71D2B-DD87-4F95-AE17-6A2EC1C181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4A817-2A67-4288-9E7B-92C4DDD59B14}" type="slidenum">
              <a:rPr lang="ru-RU" smtClean="0"/>
              <a:t>‹#›</a:t>
            </a:fld>
            <a:endParaRPr lang="ru-RU"/>
          </a:p>
        </p:txBody>
      </p:sp>
      <p:pic>
        <p:nvPicPr>
          <p:cNvPr id="7" name="Рисунок 6">
            <a:hlinkClick r:id="rId15"/>
            <a:extLst>
              <a:ext uri="{FF2B5EF4-FFF2-40B4-BE49-F238E27FC236}">
                <a16:creationId xmlns:a16="http://schemas.microsoft.com/office/drawing/2014/main" id="{47B89673-269B-483F-B129-9D3CE40FFEE5}"/>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val="2997230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5" r:id="rId4"/>
    <p:sldLayoutId id="2147483661" r:id="rId5"/>
    <p:sldLayoutId id="2147483651" r:id="rId6"/>
    <p:sldLayoutId id="2147483652" r:id="rId7"/>
    <p:sldLayoutId id="2147483653" r:id="rId8"/>
    <p:sldLayoutId id="2147483654" r:id="rId9"/>
    <p:sldLayoutId id="2147483656"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moykonspekt.ru/biologiya/nazemno-vozdushnaya-sreda-zhizni-organizmov/" TargetMode="External"/><Relationship Id="rId2" Type="http://schemas.openxmlformats.org/officeDocument/2006/relationships/hyperlink" Target="https://nauka.club/biologiya/nazemno-vozdushnaya-sreda-obitaniya.html" TargetMode="External"/><Relationship Id="rId1" Type="http://schemas.openxmlformats.org/officeDocument/2006/relationships/slideLayout" Target="../slideLayouts/slideLayout3.xml"/><Relationship Id="rId4" Type="http://schemas.openxmlformats.org/officeDocument/2006/relationships/hyperlink" Target="https://yabiolog.ru/stroenie/obitateli-nazemno-vozdushnoj-sredy-biologiya.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nauka.club/biologiya/nazemno-vozdushnaya-sreda-obitaniya.html" TargetMode="External"/><Relationship Id="rId1" Type="http://schemas.openxmlformats.org/officeDocument/2006/relationships/slideLayout" Target="../slideLayouts/slideLayout3.xml"/><Relationship Id="rId5" Type="http://schemas.openxmlformats.org/officeDocument/2006/relationships/hyperlink" Target="presentation-creation.ru" TargetMode="Externa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presentation-creation.ru"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presentation-creation.ru"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presentation-creation.ru"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F1700D-8834-4889-9306-C3786535A6BA}"/>
              </a:ext>
            </a:extLst>
          </p:cNvPr>
          <p:cNvSpPr>
            <a:spLocks noGrp="1"/>
          </p:cNvSpPr>
          <p:nvPr>
            <p:ph type="ctrTitle"/>
          </p:nvPr>
        </p:nvSpPr>
        <p:spPr>
          <a:xfrm>
            <a:off x="1524000" y="406400"/>
            <a:ext cx="9144000" cy="1886857"/>
          </a:xfrm>
        </p:spPr>
        <p:txBody>
          <a:bodyPr>
            <a:noAutofit/>
          </a:bodyPr>
          <a:lstStyle/>
          <a:p>
            <a:pPr algn="ctr">
              <a:lnSpc>
                <a:spcPct val="150000"/>
              </a:lnSpc>
              <a:spcAft>
                <a:spcPts val="800"/>
              </a:spcAft>
            </a:pPr>
            <a:b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r>
              <a:rPr lang="ru-RU" sz="32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Наземно-воздушная среда обитания - характеристика, особенности и признаки представителей</a:t>
            </a:r>
            <a:endParaRPr lang="ru-RU" sz="32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8248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E0ECAD-4B68-9E1F-06AE-AB90ED73AFD8}"/>
              </a:ext>
            </a:extLst>
          </p:cNvPr>
          <p:cNvSpPr>
            <a:spLocks noGrp="1"/>
          </p:cNvSpPr>
          <p:nvPr>
            <p:ph type="title"/>
          </p:nvPr>
        </p:nvSpPr>
        <p:spPr/>
        <p:txBody>
          <a:bodyPr>
            <a:normAutofit/>
          </a:bodyPr>
          <a:lstStyle/>
          <a:p>
            <a:r>
              <a:rPr lang="ru-RU" sz="3200" dirty="0">
                <a:effectLst/>
                <a:latin typeface="Times New Roman" panose="02020603050405020304" pitchFamily="18" charset="0"/>
                <a:ea typeface="Calibri" panose="020F0502020204030204" pitchFamily="34" charset="0"/>
              </a:rPr>
              <a:t>5. Влияние деятельности человека. </a:t>
            </a:r>
            <a:endParaRPr lang="ru-RU" sz="3200" dirty="0"/>
          </a:p>
        </p:txBody>
      </p:sp>
      <p:sp>
        <p:nvSpPr>
          <p:cNvPr id="3" name="Объект 2">
            <a:extLst>
              <a:ext uri="{FF2B5EF4-FFF2-40B4-BE49-F238E27FC236}">
                <a16:creationId xmlns:a16="http://schemas.microsoft.com/office/drawing/2014/main" id="{ACA9C1EA-F8C2-9942-BD55-4DCB25CF5946}"/>
              </a:ext>
            </a:extLst>
          </p:cNvPr>
          <p:cNvSpPr>
            <a:spLocks noGrp="1"/>
          </p:cNvSpPr>
          <p:nvPr>
            <p:ph idx="1"/>
          </p:nvPr>
        </p:nvSpPr>
        <p:spPr>
          <a:xfrm>
            <a:off x="3062514" y="1416676"/>
            <a:ext cx="8291286" cy="5076199"/>
          </a:xfrm>
        </p:spPr>
        <p:txBody>
          <a:bodyPr/>
          <a:lstStyle/>
          <a:p>
            <a:pPr algn="just"/>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 результате деятельности человека окружающая среда претерпела значительные изменения. </a:t>
            </a:r>
          </a:p>
          <a:p>
            <a:pPr algn="just"/>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 основном природа сохранила свой первоначальный вид только в условиях холодного арктического климата, где низкие температуры не способствуют заселению территории. Остальная поверхность земли настолько быстро преобразуется, что животный и растительный мир не успевает к этому приспосабливаться. В основном это влияние носит негативный характер. Определение степени загрязнение окружающего пространства показывает отрицательные результаты. Это коснулось ряда физических показателей. Изменился газовый состав атмосферы. Стала наблюдаться повышенная концентрация углекислого газа, оксида серы и азота, что ведет к созданию парникового эффекта и разрушению озонового слоя земли. </a:t>
            </a:r>
          </a:p>
          <a:p>
            <a:pPr algn="just"/>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Вырубка лесов снижает плодородность почв и уменьшает содержание кислорода в атмосфере. Растительный и животный мир тесно связан со средой обитания. Можно сказать, что это единый организм. Поэтому в природе постоянно происходит процесс приспособления живых представителей природы к изменению окружающих условий внешней среды.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1671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973068-5674-7860-A872-6334A741FF75}"/>
              </a:ext>
            </a:extLst>
          </p:cNvPr>
          <p:cNvSpPr>
            <a:spLocks noGrp="1"/>
          </p:cNvSpPr>
          <p:nvPr>
            <p:ph type="title"/>
          </p:nvPr>
        </p:nvSpPr>
        <p:spPr/>
        <p:txBody>
          <a:bodyPr/>
          <a:lstStyle/>
          <a:p>
            <a:pPr algn="ctr"/>
            <a:r>
              <a:rPr lang="ru-RU" sz="4400" dirty="0">
                <a:solidFill>
                  <a:schemeClr val="accent2">
                    <a:lumMod val="50000"/>
                  </a:schemeClr>
                </a:solidFill>
                <a:effectLst/>
                <a:latin typeface="Times New Roman" panose="02020603050405020304" pitchFamily="18" charset="0"/>
                <a:ea typeface="Calibri" panose="020F0502020204030204" pitchFamily="34" charset="0"/>
              </a:rPr>
              <a:t>Влияние деятельности человека</a:t>
            </a:r>
            <a:endParaRPr lang="ru-RU" dirty="0">
              <a:solidFill>
                <a:schemeClr val="accent2">
                  <a:lumMod val="50000"/>
                </a:schemeClr>
              </a:solidFill>
            </a:endParaRPr>
          </a:p>
        </p:txBody>
      </p:sp>
      <p:pic>
        <p:nvPicPr>
          <p:cNvPr id="5" name="Объект 4">
            <a:extLst>
              <a:ext uri="{FF2B5EF4-FFF2-40B4-BE49-F238E27FC236}">
                <a16:creationId xmlns:a16="http://schemas.microsoft.com/office/drawing/2014/main" id="{AB00CC6F-AFA3-4292-82B9-5F1163FFFB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5165" y="1825625"/>
            <a:ext cx="7920507" cy="4667250"/>
          </a:xfrm>
        </p:spPr>
      </p:pic>
    </p:spTree>
    <p:extLst>
      <p:ext uri="{BB962C8B-B14F-4D97-AF65-F5344CB8AC3E}">
        <p14:creationId xmlns:p14="http://schemas.microsoft.com/office/powerpoint/2010/main" val="1762307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CF2A3A-443D-469A-B26D-A303DE0FD8AA}"/>
              </a:ext>
            </a:extLst>
          </p:cNvPr>
          <p:cNvSpPr>
            <a:spLocks noGrp="1"/>
          </p:cNvSpPr>
          <p:nvPr>
            <p:ph type="title"/>
          </p:nvPr>
        </p:nvSpPr>
        <p:spPr/>
        <p:txBody>
          <a:bodyPr/>
          <a:lstStyle/>
          <a:p>
            <a:r>
              <a:rPr lang="ru-RU" dirty="0"/>
              <a:t>РЕСУРСЫ</a:t>
            </a:r>
          </a:p>
        </p:txBody>
      </p:sp>
      <p:sp>
        <p:nvSpPr>
          <p:cNvPr id="3" name="Объект 2">
            <a:extLst>
              <a:ext uri="{FF2B5EF4-FFF2-40B4-BE49-F238E27FC236}">
                <a16:creationId xmlns:a16="http://schemas.microsoft.com/office/drawing/2014/main" id="{9E8FE113-7087-4B8E-9049-84448752B81C}"/>
              </a:ext>
            </a:extLst>
          </p:cNvPr>
          <p:cNvSpPr>
            <a:spLocks noGrp="1"/>
          </p:cNvSpPr>
          <p:nvPr>
            <p:ph idx="1"/>
          </p:nvPr>
        </p:nvSpPr>
        <p:spPr/>
        <p:txBody>
          <a:bodyPr>
            <a:normAutofit lnSpcReduction="10000"/>
          </a:bodyPr>
          <a:lstStyle/>
          <a:p>
            <a:pPr>
              <a:lnSpc>
                <a:spcPct val="150000"/>
              </a:lnSpc>
              <a:spcAft>
                <a:spcPts val="800"/>
              </a:spcAft>
            </a:pPr>
            <a:r>
              <a:rPr lang="ru-RU" sz="2400" dirty="0"/>
              <a:t>Бесплатные шаблоны с сайта</a:t>
            </a:r>
          </a:p>
          <a:p>
            <a:pPr>
              <a:lnSpc>
                <a:spcPct val="150000"/>
              </a:lnSpc>
              <a:spcAft>
                <a:spcPts val="800"/>
              </a:spcAft>
            </a:pPr>
            <a:r>
              <a:rPr lang="ru-RU" sz="2400" dirty="0"/>
              <a:t> </a:t>
            </a:r>
            <a:r>
              <a:rPr lang="ru-RU" sz="20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https://nauka.club/biologiya/nazemno-vozdushnaya-sreda-obitaniya.html</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sz="2400" dirty="0"/>
          </a:p>
          <a:p>
            <a:pPr fontAlgn="base">
              <a:lnSpc>
                <a:spcPct val="107000"/>
              </a:lnSpc>
              <a:spcAft>
                <a:spcPts val="800"/>
              </a:spcAft>
            </a:pPr>
            <a:r>
              <a:rPr lang="ru-RU" sz="180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https://moykonspekt.ru/biologiya/nazemno-vozdushnaya-sreda-zhizni-organizmov/</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lnSpc>
                <a:spcPct val="107000"/>
              </a:lnSpc>
              <a:spcAft>
                <a:spcPts val="800"/>
              </a:spcAft>
              <a:buNone/>
            </a:pPr>
            <a:r>
              <a:rPr lang="ru-RU"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ru-RU" sz="20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https://yabiolog.ru/stroenie/obitateli-nazemno-vozdushnoj-sredy-biologiya.html</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349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9">
            <a:extLst>
              <a:ext uri="{FF2B5EF4-FFF2-40B4-BE49-F238E27FC236}">
                <a16:creationId xmlns:a16="http://schemas.microsoft.com/office/drawing/2014/main" id="{25DDA865-3856-4DBE-834A-1A6E85AA773B}"/>
              </a:ext>
            </a:extLst>
          </p:cNvPr>
          <p:cNvSpPr txBox="1">
            <a:spLocks/>
          </p:cNvSpPr>
          <p:nvPr/>
        </p:nvSpPr>
        <p:spPr>
          <a:xfrm>
            <a:off x="1403636" y="1417519"/>
            <a:ext cx="4432499" cy="11502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7200" b="1" dirty="0">
                <a:solidFill>
                  <a:schemeClr val="accent2">
                    <a:lumMod val="75000"/>
                  </a:schemeClr>
                </a:solidFill>
              </a:rPr>
              <a:t>СПАСИБО</a:t>
            </a:r>
          </a:p>
        </p:txBody>
      </p:sp>
      <p:pic>
        <p:nvPicPr>
          <p:cNvPr id="8" name="Рисунок 7">
            <a:extLst>
              <a:ext uri="{FF2B5EF4-FFF2-40B4-BE49-F238E27FC236}">
                <a16:creationId xmlns:a16="http://schemas.microsoft.com/office/drawing/2014/main" id="{1C072F11-42C1-47BB-A0EE-757A53F86458}"/>
              </a:ext>
            </a:extLst>
          </p:cNvPr>
          <p:cNvPicPr>
            <a:picLocks noChangeAspect="1"/>
          </p:cNvPicPr>
          <p:nvPr/>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989885" y="4458076"/>
            <a:ext cx="630000" cy="630000"/>
          </a:xfrm>
          <a:prstGeom prst="rect">
            <a:avLst/>
          </a:prstGeom>
        </p:spPr>
      </p:pic>
      <p:sp>
        <p:nvSpPr>
          <p:cNvPr id="9" name="Текст 11">
            <a:extLst>
              <a:ext uri="{FF2B5EF4-FFF2-40B4-BE49-F238E27FC236}">
                <a16:creationId xmlns:a16="http://schemas.microsoft.com/office/drawing/2014/main" id="{4557F42B-3485-46FD-A381-F21063545748}"/>
              </a:ext>
            </a:extLst>
          </p:cNvPr>
          <p:cNvSpPr txBox="1">
            <a:spLocks/>
          </p:cNvSpPr>
          <p:nvPr/>
        </p:nvSpPr>
        <p:spPr>
          <a:xfrm>
            <a:off x="132384" y="2752347"/>
            <a:ext cx="6975002" cy="17057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ru-RU" sz="1600" dirty="0">
              <a:solidFill>
                <a:schemeClr val="accent2">
                  <a:lumMod val="75000"/>
                </a:schemeClr>
              </a:solidFill>
            </a:endParaRPr>
          </a:p>
        </p:txBody>
      </p:sp>
    </p:spTree>
    <p:extLst>
      <p:ext uri="{BB962C8B-B14F-4D97-AF65-F5344CB8AC3E}">
        <p14:creationId xmlns:p14="http://schemas.microsoft.com/office/powerpoint/2010/main" val="174613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F497327E-6785-4897-B1CE-C5E7411587CA}"/>
              </a:ext>
            </a:extLst>
          </p:cNvPr>
          <p:cNvSpPr>
            <a:spLocks noGrp="1"/>
          </p:cNvSpPr>
          <p:nvPr>
            <p:ph type="title"/>
          </p:nvPr>
        </p:nvSpPr>
        <p:spPr/>
        <p:txBody>
          <a:bodyPr>
            <a:normAutofit/>
          </a:bodyPr>
          <a:lstStyle/>
          <a:p>
            <a:pPr algn="ctr">
              <a:lnSpc>
                <a:spcPct val="150000"/>
              </a:lnSpc>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3200" dirty="0">
                <a:effectLst/>
                <a:latin typeface="Times New Roman" panose="02020603050405020304" pitchFamily="18" charset="0"/>
                <a:ea typeface="Calibri" panose="020F0502020204030204" pitchFamily="34" charset="0"/>
                <a:cs typeface="Times New Roman" panose="02020603050405020304" pitchFamily="18" charset="0"/>
              </a:rPr>
              <a:t>Содержание: </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Объект 2">
            <a:extLst>
              <a:ext uri="{FF2B5EF4-FFF2-40B4-BE49-F238E27FC236}">
                <a16:creationId xmlns:a16="http://schemas.microsoft.com/office/drawing/2014/main" id="{E080E941-673E-47A4-B39A-21D1374F8E18}"/>
              </a:ext>
            </a:extLst>
          </p:cNvPr>
          <p:cNvSpPr>
            <a:spLocks noGrp="1"/>
          </p:cNvSpPr>
          <p:nvPr>
            <p:ph idx="1"/>
          </p:nvPr>
        </p:nvSpPr>
        <p:spPr>
          <a:xfrm>
            <a:off x="7228114" y="2191657"/>
            <a:ext cx="4125686" cy="3543299"/>
          </a:xfrm>
        </p:spPr>
        <p:txBody>
          <a:bodyPr>
            <a:normAutofit fontScale="85000" lnSpcReduction="10000"/>
          </a:bodyPr>
          <a:lstStyle/>
          <a:p>
            <a:pPr>
              <a:lnSpc>
                <a:spcPct val="150000"/>
              </a:lnSpc>
              <a:spcAft>
                <a:spcPts val="800"/>
              </a:spcAft>
            </a:pPr>
            <a:r>
              <a:rPr lang="ru-RU" sz="18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Общее понятие и особенности </a:t>
            </a:r>
            <a:endParaRPr lang="ru-RU" sz="18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ru-RU" sz="18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факторов </a:t>
            </a:r>
            <a:endParaRPr lang="ru-RU" sz="18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ru-RU" sz="18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Приспособление животных </a:t>
            </a:r>
            <a:endParaRPr lang="ru-RU" sz="18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ru-RU" sz="18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Существование растений </a:t>
            </a:r>
            <a:endParaRPr lang="ru-RU" sz="18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ru-RU" sz="18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Влияние деятельности человека</a:t>
            </a:r>
            <a:endParaRPr lang="ru-RU" sz="18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ru-RU" sz="18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Источник: </a:t>
            </a:r>
            <a:r>
              <a:rPr lang="ru-RU" sz="1800" u="none" strike="noStrike" dirty="0">
                <a:solidFill>
                  <a:srgbClr val="4C549E"/>
                </a:solidFill>
                <a:effectLst/>
                <a:latin typeface="Calibri" panose="020F0502020204030204" pitchFamily="34" charset="0"/>
                <a:ea typeface="Calibri" panose="020F0502020204030204" pitchFamily="34" charset="0"/>
                <a:cs typeface="Times New Roman" panose="02020603050405020304" pitchFamily="18" charset="0"/>
                <a:hlinkClick r:id="rId2"/>
              </a:rPr>
              <a:t>https://nauka.club/biologiya/nazemno-vozdushnaya-sreda-obitaniya.html</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92D4C643-56D1-470E-86BC-39C5A8BE8A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318330" y="2191657"/>
            <a:ext cx="3126013" cy="3126013"/>
          </a:xfrm>
          <a:prstGeom prst="rect">
            <a:avLst/>
          </a:prstGeom>
        </p:spPr>
      </p:pic>
      <p:sp>
        <p:nvSpPr>
          <p:cNvPr id="5" name="Нижний колонтитул 4">
            <a:extLst>
              <a:ext uri="{FF2B5EF4-FFF2-40B4-BE49-F238E27FC236}">
                <a16:creationId xmlns:a16="http://schemas.microsoft.com/office/drawing/2014/main" id="{7A773323-0050-4AC1-A7A3-CB23419E2AEB}"/>
              </a:ext>
            </a:extLst>
          </p:cNvPr>
          <p:cNvSpPr txBox="1">
            <a:spLocks/>
          </p:cNvSpPr>
          <p:nvPr/>
        </p:nvSpPr>
        <p:spPr>
          <a:xfrm>
            <a:off x="3962400" y="6440529"/>
            <a:ext cx="4267200" cy="365126"/>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dirty="0">
                <a:solidFill>
                  <a:schemeClr val="tx2">
                    <a:lumMod val="40000"/>
                    <a:lumOff val="60000"/>
                  </a:schemeClr>
                </a:solidFill>
              </a:rPr>
              <a:t>Шаблоны презентаций с сайта </a:t>
            </a:r>
            <a:r>
              <a:rPr lang="en-US" sz="1200" dirty="0">
                <a:solidFill>
                  <a:schemeClr val="accent1">
                    <a:lumMod val="75000"/>
                  </a:schemeClr>
                </a:solidFill>
                <a:hlinkClick r:id="rId5" action="ppaction://hlinkfile">
                  <a:extLst>
                    <a:ext uri="{A12FA001-AC4F-418D-AE19-62706E023703}">
                      <ahyp:hlinkClr xmlns:ahyp="http://schemas.microsoft.com/office/drawing/2018/hyperlinkcolor" val="tx"/>
                    </a:ext>
                  </a:extLst>
                </a:hlinkClick>
              </a:rPr>
              <a:t>presentation-creation.ru</a:t>
            </a:r>
            <a:endParaRPr lang="ru-RU" sz="1200" dirty="0">
              <a:solidFill>
                <a:schemeClr val="accent1">
                  <a:lumMod val="75000"/>
                </a:schemeClr>
              </a:solidFill>
            </a:endParaRPr>
          </a:p>
        </p:txBody>
      </p:sp>
    </p:spTree>
    <p:extLst>
      <p:ext uri="{BB962C8B-B14F-4D97-AF65-F5344CB8AC3E}">
        <p14:creationId xmlns:p14="http://schemas.microsoft.com/office/powerpoint/2010/main" val="100020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24AB00-202E-AF35-70DF-21AFC51C1AF0}"/>
              </a:ext>
            </a:extLst>
          </p:cNvPr>
          <p:cNvSpPr txBox="1"/>
          <p:nvPr/>
        </p:nvSpPr>
        <p:spPr>
          <a:xfrm>
            <a:off x="321972" y="197346"/>
            <a:ext cx="6387921" cy="6288901"/>
          </a:xfrm>
          <a:prstGeom prst="rect">
            <a:avLst/>
          </a:prstGeom>
          <a:noFill/>
        </p:spPr>
        <p:txBody>
          <a:bodyPr wrap="square">
            <a:spAutoFit/>
          </a:bodyPr>
          <a:lstStyle/>
          <a:p>
            <a:pPr marL="342900" indent="-342900">
              <a:spcAft>
                <a:spcPts val="800"/>
              </a:spcAft>
              <a:buFont typeface="+mj-lt"/>
              <a:buAutoNum type="arabicPeriod"/>
            </a:pPr>
            <a:r>
              <a:rPr lang="ru-RU" sz="1800" b="1"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Общее понятие и особенности </a:t>
            </a:r>
            <a:endParaRPr lang="ru-RU" sz="18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lvl="0">
              <a:spcAft>
                <a:spcPts val="800"/>
              </a:spcAft>
            </a:pPr>
            <a:r>
              <a:rPr lang="ru-RU" sz="18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Все живые организмы приспособлены жить в определенных условиях. Большое количество видов присутствует в наземно-воздушной среде обитания. Ее характеристика дает наглядное представление о разнообразии существования представителей природы. Присутствующие в ней животные перемещаются по поверхности земли и воздушному пространству, а растения укореняются в почве. Общее понятие и особенности Наземно-воздушная среда жизни — это пространство, включающее поверхность земного шара и нижние слои атмосферы. Для этой среды характерны следующие признаки: Наличие воздуха, в котором присутствует большое количество кислорода. Смена времен года. Изменение температуры с удаленностью от поверхности земли. Отсутствие воды в атмосфере. Характерной особенностью среды обитания является ее сложность. Связано это с разнообразием климатических условий. Животным и растительным организмам нужно приспосабливаться к своему месту существования. Постоянная смена времен года и температуры повлекла за собой необходимость формирования соответствующей анатомии у представителей природы, что позволило им освоить жительство на территории. </a:t>
            </a:r>
            <a:endParaRPr lang="ru-RU" sz="12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972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43DBBC-6CF4-4150-A439-4C5AF9F109F4}"/>
              </a:ext>
            </a:extLst>
          </p:cNvPr>
          <p:cNvSpPr>
            <a:spLocks noGrp="1"/>
          </p:cNvSpPr>
          <p:nvPr>
            <p:ph type="title"/>
          </p:nvPr>
        </p:nvSpPr>
        <p:spPr>
          <a:xfrm>
            <a:off x="3062514" y="257577"/>
            <a:ext cx="8291286" cy="1246707"/>
          </a:xfrm>
        </p:spPr>
        <p:txBody>
          <a:bodyPr/>
          <a:lstStyle/>
          <a:p>
            <a:pPr lvl="0">
              <a:lnSpc>
                <a:spcPct val="150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2.  Характеристика факторов. Проживающие в этой среде наземно-воздушные организмы, испытывают на себе влияние нескольких факторов.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Нижний колонтитул 4">
            <a:extLst>
              <a:ext uri="{FF2B5EF4-FFF2-40B4-BE49-F238E27FC236}">
                <a16:creationId xmlns:a16="http://schemas.microsoft.com/office/drawing/2014/main" id="{42B9FFEB-32F9-4EC6-8CAB-30B81E6FBB51}"/>
              </a:ext>
            </a:extLst>
          </p:cNvPr>
          <p:cNvSpPr txBox="1">
            <a:spLocks/>
          </p:cNvSpPr>
          <p:nvPr/>
        </p:nvSpPr>
        <p:spPr>
          <a:xfrm>
            <a:off x="3962400" y="6440529"/>
            <a:ext cx="4267200" cy="365126"/>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dirty="0">
                <a:solidFill>
                  <a:schemeClr val="tx2">
                    <a:lumMod val="40000"/>
                    <a:lumOff val="60000"/>
                  </a:schemeClr>
                </a:solidFill>
              </a:rPr>
              <a:t>Шаблоны презентаций с сайта </a:t>
            </a:r>
            <a:r>
              <a:rPr lang="en-US" sz="1200" dirty="0">
                <a:solidFill>
                  <a:schemeClr val="accent1">
                    <a:lumMod val="75000"/>
                  </a:schemeClr>
                </a:solidFill>
                <a:hlinkClick r:id="rId2" action="ppaction://hlinkfile">
                  <a:extLst>
                    <a:ext uri="{A12FA001-AC4F-418D-AE19-62706E023703}">
                      <ahyp:hlinkClr xmlns:ahyp="http://schemas.microsoft.com/office/drawing/2018/hyperlinkcolor" val="tx"/>
                    </a:ext>
                  </a:extLst>
                </a:hlinkClick>
              </a:rPr>
              <a:t>presentation-creation.ru</a:t>
            </a:r>
            <a:endParaRPr lang="ru-RU" sz="1200" dirty="0">
              <a:solidFill>
                <a:schemeClr val="accent1">
                  <a:lumMod val="75000"/>
                </a:schemeClr>
              </a:solidFill>
            </a:endParaRPr>
          </a:p>
        </p:txBody>
      </p:sp>
      <p:graphicFrame>
        <p:nvGraphicFramePr>
          <p:cNvPr id="3" name="Таблица 2">
            <a:extLst>
              <a:ext uri="{FF2B5EF4-FFF2-40B4-BE49-F238E27FC236}">
                <a16:creationId xmlns:a16="http://schemas.microsoft.com/office/drawing/2014/main" id="{5B50CA97-6731-79DD-386A-D45ABD7D751C}"/>
              </a:ext>
            </a:extLst>
          </p:cNvPr>
          <p:cNvGraphicFramePr>
            <a:graphicFrameLocks noGrp="1"/>
          </p:cNvGraphicFramePr>
          <p:nvPr>
            <p:extLst>
              <p:ext uri="{D42A27DB-BD31-4B8C-83A1-F6EECF244321}">
                <p14:modId xmlns:p14="http://schemas.microsoft.com/office/powerpoint/2010/main" val="1379214923"/>
              </p:ext>
            </p:extLst>
          </p:nvPr>
        </p:nvGraphicFramePr>
        <p:xfrm>
          <a:off x="3181082" y="1690688"/>
          <a:ext cx="8551572" cy="5301371"/>
        </p:xfrm>
        <a:graphic>
          <a:graphicData uri="http://schemas.openxmlformats.org/drawingml/2006/table">
            <a:tbl>
              <a:tblPr firstRow="1" firstCol="1" bandRow="1">
                <a:tableStyleId>{5C22544A-7EE6-4342-B048-85BDC9FD1C3A}</a:tableStyleId>
              </a:tblPr>
              <a:tblGrid>
                <a:gridCol w="1479848">
                  <a:extLst>
                    <a:ext uri="{9D8B030D-6E8A-4147-A177-3AD203B41FA5}">
                      <a16:colId xmlns:a16="http://schemas.microsoft.com/office/drawing/2014/main" val="1417987683"/>
                    </a:ext>
                  </a:extLst>
                </a:gridCol>
                <a:gridCol w="7071724">
                  <a:extLst>
                    <a:ext uri="{9D8B030D-6E8A-4147-A177-3AD203B41FA5}">
                      <a16:colId xmlns:a16="http://schemas.microsoft.com/office/drawing/2014/main" val="385165773"/>
                    </a:ext>
                  </a:extLst>
                </a:gridCol>
              </a:tblGrid>
              <a:tr h="203541">
                <a:tc>
                  <a:txBody>
                    <a:bodyPr/>
                    <a:lstStyle/>
                    <a:p>
                      <a:pPr>
                        <a:lnSpc>
                          <a:spcPct val="115000"/>
                        </a:lnSpc>
                        <a:spcAft>
                          <a:spcPts val="800"/>
                        </a:spcAft>
                      </a:pPr>
                      <a:r>
                        <a:rPr lang="ru-RU" sz="1400" dirty="0">
                          <a:effectLst/>
                        </a:rPr>
                        <a:t>Факторы</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tc>
                  <a:txBody>
                    <a:bodyPr/>
                    <a:lstStyle/>
                    <a:p>
                      <a:pPr>
                        <a:lnSpc>
                          <a:spcPct val="115000"/>
                        </a:lnSpc>
                        <a:spcAft>
                          <a:spcPts val="800"/>
                        </a:spcAft>
                      </a:pPr>
                      <a:r>
                        <a:rPr lang="ru-RU" sz="1400">
                          <a:effectLst/>
                        </a:rPr>
                        <a:t>Краткая характеристика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extLst>
                  <a:ext uri="{0D108BD9-81ED-4DB2-BD59-A6C34878D82A}">
                    <a16:rowId xmlns:a16="http://schemas.microsoft.com/office/drawing/2014/main" val="3344829955"/>
                  </a:ext>
                </a:extLst>
              </a:tr>
              <a:tr h="960240">
                <a:tc>
                  <a:txBody>
                    <a:bodyPr/>
                    <a:lstStyle/>
                    <a:p>
                      <a:pPr>
                        <a:lnSpc>
                          <a:spcPct val="115000"/>
                        </a:lnSpc>
                        <a:spcAft>
                          <a:spcPts val="800"/>
                        </a:spcAft>
                      </a:pPr>
                      <a:r>
                        <a:rPr lang="ru-RU" sz="1400" dirty="0">
                          <a:effectLst/>
                        </a:rPr>
                        <a:t>Невысокая плотность воздуха</a:t>
                      </a:r>
                    </a:p>
                    <a:p>
                      <a:pPr>
                        <a:lnSpc>
                          <a:spcPct val="115000"/>
                        </a:lnSpc>
                        <a:spcAft>
                          <a:spcPts val="800"/>
                        </a:spcAft>
                      </a:pP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tc>
                  <a:txBody>
                    <a:bodyPr/>
                    <a:lstStyle/>
                    <a:p>
                      <a:pPr>
                        <a:lnSpc>
                          <a:spcPct val="115000"/>
                        </a:lnSpc>
                        <a:spcAft>
                          <a:spcPts val="800"/>
                        </a:spcAft>
                      </a:pPr>
                      <a:r>
                        <a:rPr lang="ru-RU" sz="1400" dirty="0">
                          <a:effectLst/>
                        </a:rPr>
                        <a:t>Этот фактор имеет значение больше для животного мира, поскольку не дает им возможности поддерживать свое тело. Это компенсируется наличием скелета. При этом он позволяет здесь обитать птицам, летающим над поверхностью земли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extLst>
                  <a:ext uri="{0D108BD9-81ED-4DB2-BD59-A6C34878D82A}">
                    <a16:rowId xmlns:a16="http://schemas.microsoft.com/office/drawing/2014/main" val="3762056278"/>
                  </a:ext>
                </a:extLst>
              </a:tr>
              <a:tr h="855289">
                <a:tc>
                  <a:txBody>
                    <a:bodyPr/>
                    <a:lstStyle/>
                    <a:p>
                      <a:pPr>
                        <a:lnSpc>
                          <a:spcPct val="115000"/>
                        </a:lnSpc>
                        <a:spcAft>
                          <a:spcPts val="800"/>
                        </a:spcAft>
                      </a:pPr>
                      <a:r>
                        <a:rPr lang="ru-RU" sz="1400">
                          <a:effectLst/>
                        </a:rPr>
                        <a:t>Существование ветра</a:t>
                      </a:r>
                    </a:p>
                    <a:p>
                      <a:pPr>
                        <a:lnSpc>
                          <a:spcPct val="115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tc>
                  <a:txBody>
                    <a:bodyPr/>
                    <a:lstStyle/>
                    <a:p>
                      <a:pPr>
                        <a:lnSpc>
                          <a:spcPct val="115000"/>
                        </a:lnSpc>
                        <a:spcAft>
                          <a:spcPts val="800"/>
                        </a:spcAft>
                      </a:pPr>
                      <a:r>
                        <a:rPr lang="ru-RU" sz="1400" dirty="0">
                          <a:effectLst/>
                        </a:rPr>
                        <a:t>Подвижность воздуха позволяет перемещаться семенам, мелким насекомым, спорам, бактериям. Это обеспечивается достаточной опорной поверхностью крыльев и малому весу организмов. Благодаря ветру, происходит процесс опыления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extLst>
                  <a:ext uri="{0D108BD9-81ED-4DB2-BD59-A6C34878D82A}">
                    <a16:rowId xmlns:a16="http://schemas.microsoft.com/office/drawing/2014/main" val="2531800872"/>
                  </a:ext>
                </a:extLst>
              </a:tr>
              <a:tr h="855289">
                <a:tc>
                  <a:txBody>
                    <a:bodyPr/>
                    <a:lstStyle/>
                    <a:p>
                      <a:pPr>
                        <a:lnSpc>
                          <a:spcPct val="115000"/>
                        </a:lnSpc>
                        <a:spcAft>
                          <a:spcPts val="800"/>
                        </a:spcAft>
                      </a:pPr>
                      <a:r>
                        <a:rPr lang="ru-RU" sz="1400">
                          <a:effectLst/>
                        </a:rPr>
                        <a:t>Воздушный состав</a:t>
                      </a:r>
                    </a:p>
                    <a:p>
                      <a:pPr>
                        <a:lnSpc>
                          <a:spcPct val="115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tc>
                  <a:txBody>
                    <a:bodyPr/>
                    <a:lstStyle/>
                    <a:p>
                      <a:pPr>
                        <a:lnSpc>
                          <a:spcPct val="115000"/>
                        </a:lnSpc>
                        <a:spcAft>
                          <a:spcPts val="800"/>
                        </a:spcAft>
                      </a:pPr>
                      <a:r>
                        <a:rPr lang="ru-RU" sz="1400" dirty="0">
                          <a:effectLst/>
                        </a:rPr>
                        <a:t>Главным составляющим элементом воздуха является кислород, присутствие которого тут в 20 раз больше чем в воде. Его наличие обеспечивает высокий уровень обмена веществ у животных. Это дает им возможность поддерживать температуру тела в пределах требуемого интервала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extLst>
                  <a:ext uri="{0D108BD9-81ED-4DB2-BD59-A6C34878D82A}">
                    <a16:rowId xmlns:a16="http://schemas.microsoft.com/office/drawing/2014/main" val="3553073758"/>
                  </a:ext>
                </a:extLst>
              </a:tr>
              <a:tr h="855289">
                <a:tc>
                  <a:txBody>
                    <a:bodyPr/>
                    <a:lstStyle/>
                    <a:p>
                      <a:pPr>
                        <a:lnSpc>
                          <a:spcPct val="115000"/>
                        </a:lnSpc>
                        <a:spcAft>
                          <a:spcPts val="800"/>
                        </a:spcAft>
                      </a:pPr>
                      <a:r>
                        <a:rPr lang="ru-RU" sz="1400">
                          <a:effectLst/>
                        </a:rPr>
                        <a:t>Поверхность почвы</a:t>
                      </a:r>
                    </a:p>
                    <a:p>
                      <a:pPr>
                        <a:lnSpc>
                          <a:spcPct val="115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tc>
                  <a:txBody>
                    <a:bodyPr/>
                    <a:lstStyle/>
                    <a:p>
                      <a:pPr>
                        <a:lnSpc>
                          <a:spcPct val="115000"/>
                        </a:lnSpc>
                        <a:spcAft>
                          <a:spcPts val="800"/>
                        </a:spcAft>
                      </a:pPr>
                      <a:r>
                        <a:rPr lang="ru-RU" sz="1400" dirty="0">
                          <a:effectLst/>
                        </a:rPr>
                        <a:t>Если для животных важным фактором является структура почвы, то растениям требуется определенный химический состав. Некоторым нужны черноземы богатые азотом, другим — сыпучие пески. Животные предпочитают твердый грунт, чтобы лучше от него отталкиваться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extLst>
                  <a:ext uri="{0D108BD9-81ED-4DB2-BD59-A6C34878D82A}">
                    <a16:rowId xmlns:a16="http://schemas.microsoft.com/office/drawing/2014/main" val="3259600392"/>
                  </a:ext>
                </a:extLst>
              </a:tr>
              <a:tr h="1072538">
                <a:tc>
                  <a:txBody>
                    <a:bodyPr/>
                    <a:lstStyle/>
                    <a:p>
                      <a:pPr>
                        <a:lnSpc>
                          <a:spcPct val="115000"/>
                        </a:lnSpc>
                        <a:spcAft>
                          <a:spcPts val="800"/>
                        </a:spcAft>
                      </a:pPr>
                      <a:r>
                        <a:rPr lang="ru-RU" sz="1400">
                          <a:effectLst/>
                        </a:rPr>
                        <a:t>Температура</a:t>
                      </a:r>
                    </a:p>
                    <a:p>
                      <a:pPr>
                        <a:lnSpc>
                          <a:spcPct val="115000"/>
                        </a:lnSpc>
                        <a:spcAft>
                          <a:spcPts val="800"/>
                        </a:spcAft>
                      </a:pPr>
                      <a:r>
                        <a:rPr lang="ru-RU" sz="1400">
                          <a:effectLst/>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tc>
                  <a:txBody>
                    <a:bodyPr/>
                    <a:lstStyle/>
                    <a:p>
                      <a:pPr>
                        <a:lnSpc>
                          <a:spcPct val="115000"/>
                        </a:lnSpc>
                        <a:spcAft>
                          <a:spcPts val="800"/>
                        </a:spcAft>
                      </a:pPr>
                      <a:r>
                        <a:rPr lang="ru-RU" sz="1400" dirty="0">
                          <a:effectLst/>
                        </a:rPr>
                        <a:t>Температура воздушной среды на поверхности земли изменяется значительно сильнее, чем в водном пространстве. Поэтому обитатели животного мира приобрели способность существовать в широком температурном диапазоне. Растительный мир тоже приспособился к разным условиям. На территориях с суровым климатом больше преобладают хвойные деревья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4191" marR="64191" marT="0" marB="0"/>
                </a:tc>
                <a:extLst>
                  <a:ext uri="{0D108BD9-81ED-4DB2-BD59-A6C34878D82A}">
                    <a16:rowId xmlns:a16="http://schemas.microsoft.com/office/drawing/2014/main" val="690874930"/>
                  </a:ext>
                </a:extLst>
              </a:tr>
            </a:tbl>
          </a:graphicData>
        </a:graphic>
      </p:graphicFrame>
    </p:spTree>
    <p:extLst>
      <p:ext uri="{BB962C8B-B14F-4D97-AF65-F5344CB8AC3E}">
        <p14:creationId xmlns:p14="http://schemas.microsoft.com/office/powerpoint/2010/main" val="220826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58FA16-5389-28BC-C340-133C062E131C}"/>
              </a:ext>
            </a:extLst>
          </p:cNvPr>
          <p:cNvSpPr txBox="1"/>
          <p:nvPr/>
        </p:nvSpPr>
        <p:spPr>
          <a:xfrm>
            <a:off x="251792" y="2228671"/>
            <a:ext cx="6215269" cy="1200329"/>
          </a:xfrm>
          <a:prstGeom prst="rect">
            <a:avLst/>
          </a:prstGeom>
          <a:noFill/>
        </p:spPr>
        <p:txBody>
          <a:bodyPr wrap="square">
            <a:spAutoFit/>
          </a:bodyPr>
          <a:lstStyle/>
          <a:p>
            <a:r>
              <a:rPr lang="ru-RU" sz="1800" dirty="0">
                <a:solidFill>
                  <a:schemeClr val="accent2">
                    <a:lumMod val="50000"/>
                  </a:schemeClr>
                </a:solidFill>
                <a:effectLst/>
                <a:latin typeface="Times New Roman" panose="02020603050405020304" pitchFamily="18" charset="0"/>
                <a:ea typeface="Calibri" panose="020F0502020204030204" pitchFamily="34" charset="0"/>
              </a:rPr>
              <a:t>Наличие этих факторов создали определенные проблемы для обитателей среды. Однако благодаря им, представители природы обрели необходимые свойства, позволяющие дать отпор неблагоприятным условиям.</a:t>
            </a:r>
            <a:endParaRPr lang="ru-RU" dirty="0">
              <a:solidFill>
                <a:schemeClr val="accent2">
                  <a:lumMod val="50000"/>
                </a:schemeClr>
              </a:solidFill>
            </a:endParaRPr>
          </a:p>
        </p:txBody>
      </p:sp>
    </p:spTree>
    <p:extLst>
      <p:ext uri="{BB962C8B-B14F-4D97-AF65-F5344CB8AC3E}">
        <p14:creationId xmlns:p14="http://schemas.microsoft.com/office/powerpoint/2010/main" val="309816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18B255-93BC-4366-989A-4F85B0C5042E}"/>
              </a:ext>
            </a:extLst>
          </p:cNvPr>
          <p:cNvSpPr>
            <a:spLocks noGrp="1"/>
          </p:cNvSpPr>
          <p:nvPr>
            <p:ph type="title"/>
          </p:nvPr>
        </p:nvSpPr>
        <p:spPr/>
        <p:txBody>
          <a:bodyPr>
            <a:normAutofit/>
          </a:bodyPr>
          <a:lstStyle/>
          <a:p>
            <a:r>
              <a:rPr lang="ru-RU" sz="3200" dirty="0">
                <a:effectLst/>
                <a:latin typeface="Times New Roman" panose="02020603050405020304" pitchFamily="18" charset="0"/>
                <a:ea typeface="Calibri" panose="020F0502020204030204" pitchFamily="34" charset="0"/>
              </a:rPr>
              <a:t>3. Приспособление животных. </a:t>
            </a:r>
            <a:endParaRPr lang="ru-RU" sz="3200" dirty="0"/>
          </a:p>
        </p:txBody>
      </p:sp>
      <p:sp>
        <p:nvSpPr>
          <p:cNvPr id="4" name="Объект 5">
            <a:extLst>
              <a:ext uri="{FF2B5EF4-FFF2-40B4-BE49-F238E27FC236}">
                <a16:creationId xmlns:a16="http://schemas.microsoft.com/office/drawing/2014/main" id="{62EA3682-6CE2-43BB-9439-99A36E145F8C}"/>
              </a:ext>
            </a:extLst>
          </p:cNvPr>
          <p:cNvSpPr txBox="1">
            <a:spLocks/>
          </p:cNvSpPr>
          <p:nvPr/>
        </p:nvSpPr>
        <p:spPr>
          <a:xfrm>
            <a:off x="3058886" y="1364973"/>
            <a:ext cx="9133114" cy="5075555"/>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ct val="150000"/>
              </a:lnSpc>
              <a:spcAft>
                <a:spcPts val="800"/>
              </a:spcAft>
              <a:buFont typeface="+mj-lt"/>
              <a:buAutoNum type="arabicPeriod"/>
            </a:pPr>
            <a:r>
              <a:rPr lang="ru-RU" sz="1800" dirty="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Для животного мира, кроме имеющегося скелета, характерно присутствие легких. Это позволяет им дышать воздухом. Чтобы приспособиться к наземно-воздушной среде, животные обрели ряд качеств. Произошло это за длительный период эволюционных процессов. Примером могут служить птицы. Их адаптация заключается в следующем: Наличием обтекаемой формы тела. Достаточно небольшой вес костей. Это обеспечивается их полостью. Присутствием крыльев. Некоторые виды птиц не могут существовать в холодном климате. С наступлением морозов они перелетают в теплые края. Такие отличительные особенности позволяют этому классу перемещаться в воздушном пространстве. Другие животные иначе приспосабливаются к местным условиям: Медведи на период зимних морозов впадают в спячку. Некоторые звери линяют, когда начинается потепление. Во время холодов у них вырастает густой подшерсток. Не последнюю роль играет выживаемость животных. Это касается, например, зайцев. В снежную пору они меняют свой цвет шубки. Если летом она серая, то зимой наблюдается другая картинка — животные становятся белыми. Для выживания в сложных условиях животным приходится много перемещаться. Поэтому у них хорошо развиты ноги. У некоторых представителей они приспособлены для бега. Другие совершают с их помощью короткие или длинные прыжки</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Нижний колонтитул 4">
            <a:extLst>
              <a:ext uri="{FF2B5EF4-FFF2-40B4-BE49-F238E27FC236}">
                <a16:creationId xmlns:a16="http://schemas.microsoft.com/office/drawing/2014/main" id="{3AAD8D1F-FFC8-4875-88BD-B3FBB0F1CA75}"/>
              </a:ext>
            </a:extLst>
          </p:cNvPr>
          <p:cNvSpPr txBox="1">
            <a:spLocks/>
          </p:cNvSpPr>
          <p:nvPr/>
        </p:nvSpPr>
        <p:spPr>
          <a:xfrm>
            <a:off x="3962400" y="6440529"/>
            <a:ext cx="4267200" cy="365126"/>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dirty="0">
                <a:solidFill>
                  <a:schemeClr val="tx2">
                    <a:lumMod val="40000"/>
                    <a:lumOff val="60000"/>
                  </a:schemeClr>
                </a:solidFill>
              </a:rPr>
              <a:t>Шаблоны презентаций с сайта </a:t>
            </a:r>
            <a:r>
              <a:rPr lang="en-US" sz="1200" dirty="0">
                <a:solidFill>
                  <a:schemeClr val="accent1">
                    <a:lumMod val="75000"/>
                  </a:schemeClr>
                </a:solidFill>
                <a:hlinkClick r:id="rId2" action="ppaction://hlinkfile">
                  <a:extLst>
                    <a:ext uri="{A12FA001-AC4F-418D-AE19-62706E023703}">
                      <ahyp:hlinkClr xmlns:ahyp="http://schemas.microsoft.com/office/drawing/2018/hyperlinkcolor" val="tx"/>
                    </a:ext>
                  </a:extLst>
                </a:hlinkClick>
              </a:rPr>
              <a:t>presentation-creation.ru</a:t>
            </a:r>
            <a:endParaRPr lang="ru-RU" sz="1200" dirty="0">
              <a:solidFill>
                <a:schemeClr val="accent1">
                  <a:lumMod val="75000"/>
                </a:schemeClr>
              </a:solidFill>
            </a:endParaRPr>
          </a:p>
        </p:txBody>
      </p:sp>
    </p:spTree>
    <p:extLst>
      <p:ext uri="{BB962C8B-B14F-4D97-AF65-F5344CB8AC3E}">
        <p14:creationId xmlns:p14="http://schemas.microsoft.com/office/powerpoint/2010/main" val="419270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46E3C8-D15D-80EB-179E-666833474C0F}"/>
              </a:ext>
            </a:extLst>
          </p:cNvPr>
          <p:cNvSpPr>
            <a:spLocks noGrp="1"/>
          </p:cNvSpPr>
          <p:nvPr>
            <p:ph type="title"/>
          </p:nvPr>
        </p:nvSpPr>
        <p:spPr/>
        <p:txBody>
          <a:bodyPr/>
          <a:lstStyle/>
          <a:p>
            <a:endParaRPr lang="ru-RU"/>
          </a:p>
        </p:txBody>
      </p:sp>
      <p:pic>
        <p:nvPicPr>
          <p:cNvPr id="9" name="Объект 8">
            <a:extLst>
              <a:ext uri="{FF2B5EF4-FFF2-40B4-BE49-F238E27FC236}">
                <a16:creationId xmlns:a16="http://schemas.microsoft.com/office/drawing/2014/main" id="{46F6FFE9-D7A9-E493-0869-A9B593F7743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975" y="231820"/>
            <a:ext cx="10606825" cy="6375043"/>
          </a:xfrm>
          <a:prstGeom prst="rect">
            <a:avLst/>
          </a:prstGeom>
          <a:noFill/>
          <a:ln>
            <a:noFill/>
          </a:ln>
        </p:spPr>
      </p:pic>
    </p:spTree>
    <p:extLst>
      <p:ext uri="{BB962C8B-B14F-4D97-AF65-F5344CB8AC3E}">
        <p14:creationId xmlns:p14="http://schemas.microsoft.com/office/powerpoint/2010/main" val="679809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E72B854-4C9E-4413-9A5C-9CC87A4C579D}"/>
              </a:ext>
            </a:extLst>
          </p:cNvPr>
          <p:cNvSpPr>
            <a:spLocks noGrp="1"/>
          </p:cNvSpPr>
          <p:nvPr>
            <p:ph type="title"/>
          </p:nvPr>
        </p:nvSpPr>
        <p:spPr/>
        <p:txBody>
          <a:bodyPr>
            <a:normAutofit/>
          </a:bodyPr>
          <a:lstStyle/>
          <a:p>
            <a:r>
              <a:rPr lang="ru-RU" sz="3200" dirty="0">
                <a:effectLst/>
                <a:latin typeface="Times New Roman" panose="02020603050405020304" pitchFamily="18" charset="0"/>
                <a:ea typeface="Calibri" panose="020F0502020204030204" pitchFamily="34" charset="0"/>
              </a:rPr>
              <a:t>4. Существование растений. </a:t>
            </a:r>
            <a:endParaRPr lang="ru-RU" sz="3200" dirty="0"/>
          </a:p>
        </p:txBody>
      </p:sp>
      <p:sp>
        <p:nvSpPr>
          <p:cNvPr id="5" name="Объект 4">
            <a:extLst>
              <a:ext uri="{FF2B5EF4-FFF2-40B4-BE49-F238E27FC236}">
                <a16:creationId xmlns:a16="http://schemas.microsoft.com/office/drawing/2014/main" id="{AC23F11B-70BF-4A86-B4E6-BDD5B63F82C5}"/>
              </a:ext>
            </a:extLst>
          </p:cNvPr>
          <p:cNvSpPr>
            <a:spLocks noGrp="1"/>
          </p:cNvSpPr>
          <p:nvPr>
            <p:ph idx="1"/>
          </p:nvPr>
        </p:nvSpPr>
        <p:spPr/>
        <p:txBody>
          <a:bodyPr>
            <a:normAutofit fontScale="92500"/>
          </a:bodyPr>
          <a:lstStyle/>
          <a:p>
            <a:pPr marL="342900" lvl="0" indent="-342900">
              <a:lnSpc>
                <a:spcPct val="150000"/>
              </a:lnSpc>
              <a:spcAft>
                <a:spcPts val="800"/>
              </a:spcAft>
              <a:buFont typeface="+mj-lt"/>
              <a:buAutoNum type="arabicPeriod"/>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Основная масса растений давно вышла из водной среды. Для нормального существования они тоже прошли эволюционную адаптацию. Заключается она в следующем: Наличие корневой системы, позволяющей из почвы доставлять минеральные удобрения. Способностью усваивать кислород. Растения, которые присутствуют в условиях низкой влажности, обладают более развитой корневой системой. Это позволяет стволу корня глубоко проникать в почву и достигать подземных источников. При этом листья у растений них мелкие, что помогает им дольше удерживать влагу. В суровых условиях тундры наблюдается присутствие карликовых деревьев. Длительная зима здесь переходит в короткое лето. За малый промежуток времени земля не успевает оттаять. Чтобы выжить, растения приобрели способность цвести даже при небольших морозах.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Нижний колонтитул 4">
            <a:extLst>
              <a:ext uri="{FF2B5EF4-FFF2-40B4-BE49-F238E27FC236}">
                <a16:creationId xmlns:a16="http://schemas.microsoft.com/office/drawing/2014/main" id="{7DDD86FC-B4E3-4A03-A063-DA2B37A0C4D4}"/>
              </a:ext>
            </a:extLst>
          </p:cNvPr>
          <p:cNvSpPr txBox="1">
            <a:spLocks/>
          </p:cNvSpPr>
          <p:nvPr/>
        </p:nvSpPr>
        <p:spPr>
          <a:xfrm>
            <a:off x="3962400" y="6440529"/>
            <a:ext cx="4267200" cy="365126"/>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200" dirty="0">
                <a:solidFill>
                  <a:schemeClr val="tx2">
                    <a:lumMod val="40000"/>
                    <a:lumOff val="60000"/>
                  </a:schemeClr>
                </a:solidFill>
              </a:rPr>
              <a:t>Шаблоны презентаций с сайта </a:t>
            </a:r>
            <a:r>
              <a:rPr lang="en-US" sz="1200" dirty="0">
                <a:solidFill>
                  <a:schemeClr val="accent1">
                    <a:lumMod val="75000"/>
                  </a:schemeClr>
                </a:solidFill>
                <a:hlinkClick r:id="rId2" action="ppaction://hlinkfile">
                  <a:extLst>
                    <a:ext uri="{A12FA001-AC4F-418D-AE19-62706E023703}">
                      <ahyp:hlinkClr xmlns:ahyp="http://schemas.microsoft.com/office/drawing/2018/hyperlinkcolor" val="tx"/>
                    </a:ext>
                  </a:extLst>
                </a:hlinkClick>
              </a:rPr>
              <a:t>presentation-creation.ru</a:t>
            </a:r>
            <a:endParaRPr lang="ru-RU" sz="1200" dirty="0">
              <a:solidFill>
                <a:schemeClr val="accent1">
                  <a:lumMod val="75000"/>
                </a:schemeClr>
              </a:solidFill>
            </a:endParaRPr>
          </a:p>
        </p:txBody>
      </p:sp>
    </p:spTree>
    <p:extLst>
      <p:ext uri="{BB962C8B-B14F-4D97-AF65-F5344CB8AC3E}">
        <p14:creationId xmlns:p14="http://schemas.microsoft.com/office/powerpoint/2010/main" val="393015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8D827C-D8AE-2196-7CD3-CA4CB28329BD}"/>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D2356D91-BEBA-77D7-76A2-3862E82F042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4"/>
            <a:ext cx="10515600" cy="6344769"/>
          </a:xfrm>
          <a:prstGeom prst="rect">
            <a:avLst/>
          </a:prstGeom>
          <a:noFill/>
          <a:ln>
            <a:noFill/>
          </a:ln>
        </p:spPr>
      </p:pic>
    </p:spTree>
    <p:extLst>
      <p:ext uri="{BB962C8B-B14F-4D97-AF65-F5344CB8AC3E}">
        <p14:creationId xmlns:p14="http://schemas.microsoft.com/office/powerpoint/2010/main" val="359470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 Office">
  <a:themeElements>
    <a:clrScheme name="Зеленый и желтый">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1005</Words>
  <Application>Microsoft Office PowerPoint</Application>
  <PresentationFormat>Широкоэкранный</PresentationFormat>
  <Paragraphs>50</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Тема Office</vt:lpstr>
      <vt:lpstr>    Наземно-воздушная среда обитания - характеристика, особенности и признаки представителей</vt:lpstr>
      <vt:lpstr>                      Содержание: </vt:lpstr>
      <vt:lpstr>Презентация PowerPoint</vt:lpstr>
      <vt:lpstr>2.  Характеристика факторов. Проживающие в этой среде наземно-воздушные организмы, испытывают на себе влияние нескольких факторов. </vt:lpstr>
      <vt:lpstr>Презентация PowerPoint</vt:lpstr>
      <vt:lpstr>3. Приспособление животных. </vt:lpstr>
      <vt:lpstr>Презентация PowerPoint</vt:lpstr>
      <vt:lpstr>4. Существование растений. </vt:lpstr>
      <vt:lpstr>Презентация PowerPoint</vt:lpstr>
      <vt:lpstr>5. Влияние деятельности человека. </vt:lpstr>
      <vt:lpstr>Влияние деятельности человека</vt:lpstr>
      <vt:lpstr>РЕСУРСЫ</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 Obstinate</dc:creator>
  <cp:lastModifiedBy>gor.aoslava1@outlook.com</cp:lastModifiedBy>
  <cp:revision>6</cp:revision>
  <dcterms:created xsi:type="dcterms:W3CDTF">2021-05-05T06:13:49Z</dcterms:created>
  <dcterms:modified xsi:type="dcterms:W3CDTF">2023-01-09T22:38:48Z</dcterms:modified>
</cp:coreProperties>
</file>